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notesMasterIdLst>
    <p:notesMasterId r:id="rId7"/>
  </p:notesMasterIdLst>
  <p:sldIdLst>
    <p:sldId id="256" r:id="rId6"/>
  </p:sldIdLst>
  <p:sldSz cx="7772400" cy="10058400"/>
  <p:notesSz cx="6858000" cy="9240838"/>
  <p:embeddedFontLst>
    <p:embeddedFont>
      <p:font typeface="G.I. 750" pitchFamily="50" charset="0"/>
      <p:bold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30"/>
    <a:srgbClr val="2F372F"/>
    <a:srgbClr val="D5D5D7"/>
    <a:srgbClr val="727365"/>
    <a:srgbClr val="FFD5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130" d="100"/>
          <a:sy n="130" d="100"/>
        </p:scale>
        <p:origin x="1554" y="150"/>
      </p:cViewPr>
      <p:guideLst>
        <p:guide orient="horz" pos="2208"/>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3550"/>
          </a:xfrm>
          <a:prstGeom prst="rect">
            <a:avLst/>
          </a:prstGeom>
        </p:spPr>
        <p:txBody>
          <a:bodyPr vert="horz" lIns="91440" tIns="45720" rIns="91440" bIns="45720" rtlCol="0"/>
          <a:lstStyle>
            <a:lvl1pPr algn="r">
              <a:defRPr sz="1200"/>
            </a:lvl1pPr>
          </a:lstStyle>
          <a:p>
            <a:fld id="{3BC82F2B-A03F-4675-8030-8C5B52F79E13}" type="datetimeFigureOut">
              <a:rPr lang="en-US" smtClean="0"/>
              <a:t>26-Mar-25</a:t>
            </a:fld>
            <a:endParaRPr lang="en-US" dirty="0"/>
          </a:p>
        </p:txBody>
      </p:sp>
      <p:sp>
        <p:nvSpPr>
          <p:cNvPr id="4" name="Slide Image Placeholder 3"/>
          <p:cNvSpPr>
            <a:spLocks noGrp="1" noRot="1" noChangeAspect="1"/>
          </p:cNvSpPr>
          <p:nvPr>
            <p:ph type="sldImg" idx="2"/>
          </p:nvPr>
        </p:nvSpPr>
        <p:spPr>
          <a:xfrm>
            <a:off x="2224088" y="1155700"/>
            <a:ext cx="2409825"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46588"/>
            <a:ext cx="5486400" cy="36385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288"/>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777288"/>
            <a:ext cx="2971800" cy="463550"/>
          </a:xfrm>
          <a:prstGeom prst="rect">
            <a:avLst/>
          </a:prstGeom>
        </p:spPr>
        <p:txBody>
          <a:bodyPr vert="horz" lIns="91440" tIns="45720" rIns="91440" bIns="45720" rtlCol="0" anchor="b"/>
          <a:lstStyle>
            <a:lvl1pPr algn="r">
              <a:defRPr sz="1200"/>
            </a:lvl1pPr>
          </a:lstStyle>
          <a:p>
            <a:fld id="{1E9F8C62-2D9C-4BEF-8B32-989E1416E914}" type="slidenum">
              <a:rPr lang="en-US" smtClean="0"/>
              <a:t>‹#›</a:t>
            </a:fld>
            <a:endParaRPr lang="en-US" dirty="0"/>
          </a:p>
        </p:txBody>
      </p:sp>
    </p:spTree>
    <p:extLst>
      <p:ext uri="{BB962C8B-B14F-4D97-AF65-F5344CB8AC3E}">
        <p14:creationId xmlns:p14="http://schemas.microsoft.com/office/powerpoint/2010/main" val="1258316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26-Mar-25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26-Mar-25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aerprod.powerappsportals.us/" TargetMode="External"/><Relationship Id="rId5" Type="http://schemas.openxmlformats.org/officeDocument/2006/relationships/hyperlink" Target="https://www.armyemergencyrelief.org/" TargetMode="External"/><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910090"/>
            <a:ext cx="7772400" cy="283361"/>
            <a:chOff x="0" y="0"/>
            <a:chExt cx="2832190" cy="220085"/>
          </a:xfrm>
        </p:grpSpPr>
        <p:sp>
          <p:nvSpPr>
            <p:cNvPr id="3" name="Freeform 3"/>
            <p:cNvSpPr/>
            <p:nvPr/>
          </p:nvSpPr>
          <p:spPr>
            <a:xfrm>
              <a:off x="0" y="0"/>
              <a:ext cx="2832190" cy="220085"/>
            </a:xfrm>
            <a:custGeom>
              <a:avLst/>
              <a:gdLst/>
              <a:ahLst/>
              <a:cxnLst/>
              <a:rect l="l" t="t" r="r" b="b"/>
              <a:pathLst>
                <a:path w="2832190" h="220085">
                  <a:moveTo>
                    <a:pt x="0" y="0"/>
                  </a:moveTo>
                  <a:lnTo>
                    <a:pt x="2832190" y="0"/>
                  </a:lnTo>
                  <a:lnTo>
                    <a:pt x="2832190" y="220085"/>
                  </a:lnTo>
                  <a:lnTo>
                    <a:pt x="0" y="220085"/>
                  </a:lnTo>
                  <a:close/>
                </a:path>
              </a:pathLst>
            </a:custGeom>
            <a:solidFill>
              <a:srgbClr val="000000"/>
            </a:solidFill>
          </p:spPr>
          <p:txBody>
            <a:bodyPr/>
            <a:lstStyle/>
            <a:p>
              <a:endParaRPr lang="en-US" dirty="0"/>
            </a:p>
          </p:txBody>
        </p:sp>
        <p:sp>
          <p:nvSpPr>
            <p:cNvPr id="4" name="TextBox 4"/>
            <p:cNvSpPr txBox="1"/>
            <p:nvPr/>
          </p:nvSpPr>
          <p:spPr>
            <a:xfrm>
              <a:off x="0" y="-19050"/>
              <a:ext cx="812800" cy="831850"/>
            </a:xfrm>
            <a:prstGeom prst="rect">
              <a:avLst/>
            </a:prstGeom>
          </p:spPr>
          <p:txBody>
            <a:bodyPr lIns="47790" tIns="47790" rIns="47790" bIns="47790" rtlCol="0" anchor="ctr"/>
            <a:lstStyle/>
            <a:p>
              <a:pPr algn="ctr">
                <a:lnSpc>
                  <a:spcPts val="1448"/>
                </a:lnSpc>
              </a:pPr>
              <a:endParaRPr dirty="0"/>
            </a:p>
          </p:txBody>
        </p:sp>
      </p:grpSp>
      <p:sp>
        <p:nvSpPr>
          <p:cNvPr id="18" name="TextBox 18"/>
          <p:cNvSpPr txBox="1"/>
          <p:nvPr/>
        </p:nvSpPr>
        <p:spPr>
          <a:xfrm>
            <a:off x="1872282" y="433592"/>
            <a:ext cx="4025310" cy="496867"/>
          </a:xfrm>
          <a:prstGeom prst="rect">
            <a:avLst/>
          </a:prstGeom>
        </p:spPr>
        <p:txBody>
          <a:bodyPr wrap="square" lIns="0" tIns="0" rIns="0" bIns="0" rtlCol="0" anchor="t">
            <a:spAutoFit/>
          </a:bodyPr>
          <a:lstStyle/>
          <a:p>
            <a:pPr algn="ctr">
              <a:lnSpc>
                <a:spcPts val="3687"/>
              </a:lnSpc>
            </a:pPr>
            <a:r>
              <a:rPr lang="en-US" sz="4400" b="1" cap="all" spc="105" dirty="0">
                <a:solidFill>
                  <a:srgbClr val="000000"/>
                </a:solidFill>
                <a:latin typeface="Arial" panose="020B0604020202020204" pitchFamily="34" charset="0"/>
                <a:cs typeface="Arial" panose="020B0604020202020204" pitchFamily="34" charset="0"/>
              </a:rPr>
              <a:t>IG Update</a:t>
            </a:r>
          </a:p>
        </p:txBody>
      </p:sp>
      <p:sp>
        <p:nvSpPr>
          <p:cNvPr id="19" name="TextBox 19"/>
          <p:cNvSpPr txBox="1"/>
          <p:nvPr/>
        </p:nvSpPr>
        <p:spPr>
          <a:xfrm>
            <a:off x="3042838" y="1828800"/>
            <a:ext cx="2523744" cy="5585375"/>
          </a:xfrm>
          <a:prstGeom prst="rect">
            <a:avLst/>
          </a:prstGeom>
        </p:spPr>
        <p:txBody>
          <a:bodyPr wrap="square" lIns="91440" tIns="45720" rIns="91440" bIns="45720" rtlCol="0" anchor="t">
            <a:spAutoFit/>
          </a:bodyPr>
          <a:lstStyle/>
          <a:p>
            <a:r>
              <a:rPr lang="en-US" sz="1100" spc="-10" dirty="0">
                <a:latin typeface="Arial" panose="020B0604020202020204" pitchFamily="34" charset="0"/>
                <a:ea typeface="Calibri" panose="020F0502020204030204" pitchFamily="34" charset="0"/>
                <a:cs typeface="Arial" panose="020B0604020202020204" pitchFamily="34" charset="0"/>
              </a:rPr>
              <a:t>   AER can rapidly provide zero-interest loans to Soldiers for essential household needs in times of difficulty.  Financial assistance is offered first to Soldiers E-1 through E-6 and their Families.  AER will assist other ranks by exception based on their financial situations.  When a Soldier is approved for assistance, funds will be transferred rapidly via Zelle or within 24-48 hours by direct deposit. </a:t>
            </a:r>
          </a:p>
          <a:p>
            <a:endParaRPr lang="en-US" sz="500" spc="-10" dirty="0">
              <a:effectLst/>
              <a:latin typeface="Arial" panose="020B0604020202020204" pitchFamily="34" charset="0"/>
              <a:ea typeface="Calibri" panose="020F0502020204030204" pitchFamily="34" charset="0"/>
              <a:cs typeface="Arial" panose="020B0604020202020204" pitchFamily="34" charset="0"/>
            </a:endParaRPr>
          </a:p>
          <a:p>
            <a:r>
              <a:rPr lang="en-US" sz="1100" dirty="0">
                <a:latin typeface="Arial" panose="020B0604020202020204" pitchFamily="34" charset="0"/>
                <a:ea typeface="Calibri" panose="020F0502020204030204" pitchFamily="34" charset="0"/>
                <a:cs typeface="Times New Roman" panose="02020603050405020304" pitchFamily="18" charset="0"/>
              </a:rPr>
              <a:t>   The Soldier’s company/battery/ troop leadership must validate the Soldier’s circumstances and determine the appropriate dollar amount for an interest-free AER loan.  The AER loan amount will be based on an assessment of the immediate needs of the Soldier and their Family.</a:t>
            </a:r>
          </a:p>
          <a:p>
            <a:endParaRPr lang="en-US" sz="1100" spc="-10" dirty="0">
              <a:effectLst/>
              <a:latin typeface="Arial" panose="020B0604020202020204" pitchFamily="34" charset="0"/>
              <a:ea typeface="Calibri" panose="020F0502020204030204" pitchFamily="34" charset="0"/>
              <a:cs typeface="Times New Roman" panose="02020603050405020304" pitchFamily="18" charset="0"/>
            </a:endParaRPr>
          </a:p>
          <a:p>
            <a:r>
              <a:rPr lang="en-US" sz="1100" spc="-10" dirty="0">
                <a:effectLst/>
                <a:latin typeface="Arial" panose="020B0604020202020204" pitchFamily="34" charset="0"/>
                <a:ea typeface="Calibri" panose="020F0502020204030204" pitchFamily="34" charset="0"/>
                <a:cs typeface="Arial" panose="020B0604020202020204" pitchFamily="34" charset="0"/>
              </a:rPr>
              <a:t>   The new portal offers several functions.  In addition to applying for assistance, you can: make a donation, either through an allotment or a one-time donation; make a payment on an existing loan, through e-check, credit card or PayPal; view your loan/grant history; take the financial literacy exam; and submit inquiries. </a:t>
            </a:r>
            <a:endParaRPr lang="en-US" sz="1100" dirty="0">
              <a:latin typeface="Arial" panose="020B0604020202020204" pitchFamily="34" charset="0"/>
              <a:ea typeface="Calibri" panose="020F0502020204030204" pitchFamily="34" charset="0"/>
              <a:cs typeface="Times New Roman" panose="02020603050405020304" pitchFamily="18" charset="0"/>
            </a:endParaRPr>
          </a:p>
          <a:p>
            <a:r>
              <a:rPr lang="en-US" sz="500" dirty="0">
                <a:latin typeface="Arial" panose="020B0604020202020204" pitchFamily="34" charset="0"/>
                <a:ea typeface="Calibri" panose="020F0502020204030204" pitchFamily="34" charset="0"/>
                <a:cs typeface="Times New Roman" panose="02020603050405020304" pitchFamily="18" charset="0"/>
              </a:rPr>
              <a:t> </a:t>
            </a:r>
            <a:br>
              <a:rPr lang="en-US" sz="1100" dirty="0">
                <a:latin typeface="Arial" panose="020B0604020202020204" pitchFamily="34" charset="0"/>
                <a:ea typeface="Calibri" panose="020F0502020204030204" pitchFamily="34" charset="0"/>
                <a:cs typeface="Times New Roman" panose="02020603050405020304" pitchFamily="18" charset="0"/>
              </a:rPr>
            </a:br>
            <a:r>
              <a:rPr lang="en-US" sz="500" dirty="0">
                <a:latin typeface="Arial" panose="020B060402020202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US" sz="1100" b="1" spc="-10" dirty="0">
                <a:effectLst/>
                <a:latin typeface="Arial" panose="020B0604020202020204" pitchFamily="34" charset="0"/>
                <a:ea typeface="Calibri" panose="020F0502020204030204" pitchFamily="34" charset="0"/>
                <a:cs typeface="Arial" panose="020B0604020202020204" pitchFamily="34" charset="0"/>
              </a:rPr>
              <a:t>Additional information about AER can be found at</a:t>
            </a:r>
            <a:r>
              <a:rPr lang="en-US" sz="1100" b="1" dirty="0">
                <a:effectLst/>
                <a:latin typeface="Arial" panose="020B0604020202020204" pitchFamily="34" charset="0"/>
                <a:ea typeface="Calibri" panose="020F0502020204030204" pitchFamily="34" charset="0"/>
                <a:cs typeface="Arial" panose="020B0604020202020204" pitchFamily="34" charset="0"/>
              </a:rPr>
              <a:t>:</a:t>
            </a:r>
            <a:endParaRPr lang="en-US" sz="1100" dirty="0"/>
          </a:p>
        </p:txBody>
      </p:sp>
      <p:sp>
        <p:nvSpPr>
          <p:cNvPr id="28" name="TextBox 28"/>
          <p:cNvSpPr txBox="1"/>
          <p:nvPr/>
        </p:nvSpPr>
        <p:spPr>
          <a:xfrm>
            <a:off x="6928" y="943155"/>
            <a:ext cx="7765472" cy="215444"/>
          </a:xfrm>
          <a:prstGeom prst="rect">
            <a:avLst/>
          </a:prstGeom>
        </p:spPr>
        <p:txBody>
          <a:bodyPr wrap="square" lIns="0" tIns="0" rIns="0" bIns="0" rtlCol="0" anchor="t">
            <a:spAutoFit/>
          </a:bodyPr>
          <a:lstStyle/>
          <a:p>
            <a:pPr algn="ctr"/>
            <a:r>
              <a:rPr lang="en-US" sz="1400" b="1" dirty="0">
                <a:solidFill>
                  <a:srgbClr val="FFC000"/>
                </a:solidFill>
                <a:latin typeface="Arial" panose="020B0604020202020204" pitchFamily="34" charset="0"/>
                <a:cs typeface="Arial" panose="020B0604020202020204" pitchFamily="34" charset="0"/>
              </a:rPr>
              <a:t>Volume 25-1, March 2025</a:t>
            </a:r>
          </a:p>
        </p:txBody>
      </p:sp>
      <p:sp>
        <p:nvSpPr>
          <p:cNvPr id="7" name="TextBox 6">
            <a:extLst>
              <a:ext uri="{FF2B5EF4-FFF2-40B4-BE49-F238E27FC236}">
                <a16:creationId xmlns:a16="http://schemas.microsoft.com/office/drawing/2014/main" id="{5F8000C3-800C-FCB6-0F63-0845B30EEF5A}"/>
              </a:ext>
            </a:extLst>
          </p:cNvPr>
          <p:cNvSpPr txBox="1"/>
          <p:nvPr/>
        </p:nvSpPr>
        <p:spPr>
          <a:xfrm>
            <a:off x="1893950" y="-24395"/>
            <a:ext cx="2439951" cy="440120"/>
          </a:xfrm>
          <a:prstGeom prst="rect">
            <a:avLst/>
          </a:prstGeom>
          <a:noFill/>
        </p:spPr>
        <p:txBody>
          <a:bodyPr wrap="square" rtlCol="0">
            <a:spAutoFit/>
          </a:bodyPr>
          <a:lstStyle/>
          <a:p>
            <a:r>
              <a:rPr lang="en-US" sz="2270" dirty="0">
                <a:latin typeface="Arial" panose="020B0604020202020204" pitchFamily="34" charset="0"/>
                <a:cs typeface="Arial" panose="020B0604020202020204" pitchFamily="34" charset="0"/>
              </a:rPr>
              <a:t>THE</a:t>
            </a:r>
          </a:p>
        </p:txBody>
      </p:sp>
      <p:pic>
        <p:nvPicPr>
          <p:cNvPr id="12" name="Picture 11" descr="A picture containing text&#10;&#10;Description automatically generated">
            <a:extLst>
              <a:ext uri="{FF2B5EF4-FFF2-40B4-BE49-F238E27FC236}">
                <a16:creationId xmlns:a16="http://schemas.microsoft.com/office/drawing/2014/main" id="{5A7842B4-0976-7860-51BA-A0290197E2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8816" y="128519"/>
            <a:ext cx="956384" cy="683993"/>
          </a:xfrm>
          <a:prstGeom prst="rect">
            <a:avLst/>
          </a:prstGeom>
        </p:spPr>
      </p:pic>
      <p:sp>
        <p:nvSpPr>
          <p:cNvPr id="15" name="TextBox 14">
            <a:extLst>
              <a:ext uri="{FF2B5EF4-FFF2-40B4-BE49-F238E27FC236}">
                <a16:creationId xmlns:a16="http://schemas.microsoft.com/office/drawing/2014/main" id="{68DABECB-F445-6484-FF96-3AB986472F76}"/>
              </a:ext>
            </a:extLst>
          </p:cNvPr>
          <p:cNvSpPr txBox="1"/>
          <p:nvPr/>
        </p:nvSpPr>
        <p:spPr>
          <a:xfrm>
            <a:off x="76200" y="1219200"/>
            <a:ext cx="7629138" cy="523220"/>
          </a:xfrm>
          <a:prstGeom prst="rect">
            <a:avLst/>
          </a:prstGeom>
          <a:noFill/>
        </p:spPr>
        <p:txBody>
          <a:bodyPr wrap="square">
            <a:spAutoFit/>
          </a:bodyPr>
          <a:lstStyle/>
          <a:p>
            <a:pPr algn="ctr"/>
            <a:r>
              <a:rPr lang="en-US" sz="2800" b="1" dirty="0">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New Army Emergency Relief (AER) Process</a:t>
            </a:r>
          </a:p>
        </p:txBody>
      </p:sp>
      <p:pic>
        <p:nvPicPr>
          <p:cNvPr id="10" name="Picture 9" descr="Logo&#10;&#10;Description automatically generated">
            <a:extLst>
              <a:ext uri="{FF2B5EF4-FFF2-40B4-BE49-F238E27FC236}">
                <a16:creationId xmlns:a16="http://schemas.microsoft.com/office/drawing/2014/main" id="{C8DE47E9-C735-3674-3629-8CF32A1B90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9484" y="72891"/>
            <a:ext cx="632549" cy="790469"/>
          </a:xfrm>
          <a:prstGeom prst="rect">
            <a:avLst/>
          </a:prstGeom>
        </p:spPr>
      </p:pic>
      <p:pic>
        <p:nvPicPr>
          <p:cNvPr id="16" name="Picture 16"/>
          <p:cNvPicPr>
            <a:picLocks noChangeAspect="1"/>
          </p:cNvPicPr>
          <p:nvPr/>
        </p:nvPicPr>
        <p:blipFill>
          <a:blip r:embed="rId4"/>
          <a:srcRect/>
          <a:stretch>
            <a:fillRect/>
          </a:stretch>
        </p:blipFill>
        <p:spPr>
          <a:xfrm>
            <a:off x="6172199" y="5614468"/>
            <a:ext cx="915729" cy="911327"/>
          </a:xfrm>
          <a:prstGeom prst="rect">
            <a:avLst/>
          </a:prstGeom>
        </p:spPr>
      </p:pic>
      <p:sp>
        <p:nvSpPr>
          <p:cNvPr id="14" name="TextBox 13">
            <a:extLst>
              <a:ext uri="{FF2B5EF4-FFF2-40B4-BE49-F238E27FC236}">
                <a16:creationId xmlns:a16="http://schemas.microsoft.com/office/drawing/2014/main" id="{392DB593-05F2-E64F-B0D9-81CAAC1CCDD7}"/>
              </a:ext>
            </a:extLst>
          </p:cNvPr>
          <p:cNvSpPr txBox="1"/>
          <p:nvPr/>
        </p:nvSpPr>
        <p:spPr>
          <a:xfrm>
            <a:off x="2643271" y="7215426"/>
            <a:ext cx="3224129" cy="861774"/>
          </a:xfrm>
          <a:prstGeom prst="rect">
            <a:avLst/>
          </a:prstGeom>
          <a:noFill/>
        </p:spPr>
        <p:txBody>
          <a:bodyPr wrap="square" rtlCol="0">
            <a:spAutoFit/>
          </a:bodyPr>
          <a:lstStyle/>
          <a:p>
            <a:pPr algn="ctr"/>
            <a:r>
              <a:rPr lang="en-US" sz="1400" b="1" dirty="0">
                <a:solidFill>
                  <a:srgbClr val="0070C0"/>
                </a:solidFill>
                <a:hlinkClick r:id="rId5"/>
              </a:rPr>
              <a:t>www.armyemergencyrelief.org</a:t>
            </a:r>
            <a:endParaRPr lang="en-US" sz="1400" b="1" dirty="0">
              <a:solidFill>
                <a:srgbClr val="0070C0"/>
              </a:solidFill>
            </a:endParaRPr>
          </a:p>
          <a:p>
            <a:pPr algn="ctr"/>
            <a:endParaRPr lang="en-US" sz="1100" b="1" dirty="0">
              <a:latin typeface="Arial" panose="020B0604020202020204" pitchFamily="34" charset="0"/>
              <a:cs typeface="Arial" panose="020B0604020202020204" pitchFamily="34" charset="0"/>
            </a:endParaRPr>
          </a:p>
          <a:p>
            <a:pPr algn="ctr"/>
            <a:r>
              <a:rPr lang="en-US" sz="1100" b="1" dirty="0">
                <a:latin typeface="Arial" panose="020B0604020202020204" pitchFamily="34" charset="0"/>
                <a:cs typeface="Arial" panose="020B0604020202020204" pitchFamily="34" charset="0"/>
              </a:rPr>
              <a:t>The portal’s direct address is:</a:t>
            </a:r>
          </a:p>
          <a:p>
            <a:pPr algn="ctr"/>
            <a:r>
              <a:rPr lang="en-US" sz="1400" b="1" dirty="0">
                <a:hlinkClick r:id="rId6"/>
              </a:rPr>
              <a:t>https://aerprod.powerappsportals.us/</a:t>
            </a:r>
            <a:endParaRPr lang="en-US" sz="1400" b="1" dirty="0"/>
          </a:p>
        </p:txBody>
      </p:sp>
      <p:sp>
        <p:nvSpPr>
          <p:cNvPr id="20" name="TextBox 19">
            <a:extLst>
              <a:ext uri="{FF2B5EF4-FFF2-40B4-BE49-F238E27FC236}">
                <a16:creationId xmlns:a16="http://schemas.microsoft.com/office/drawing/2014/main" id="{BDA3CA07-D9A9-0EEB-2F07-333BF634636D}"/>
              </a:ext>
            </a:extLst>
          </p:cNvPr>
          <p:cNvSpPr txBox="1"/>
          <p:nvPr/>
        </p:nvSpPr>
        <p:spPr>
          <a:xfrm>
            <a:off x="304800" y="1828800"/>
            <a:ext cx="2523744" cy="6432530"/>
          </a:xfrm>
          <a:prstGeom prst="rect">
            <a:avLst/>
          </a:prstGeom>
          <a:noFill/>
        </p:spPr>
        <p:txBody>
          <a:bodyPr wrap="square" rtlCol="0">
            <a:spAutoFit/>
          </a:bodyPr>
          <a:lstStyle/>
          <a:p>
            <a:pPr marL="0" marR="0">
              <a:spcBef>
                <a:spcPts val="0"/>
              </a:spcBef>
              <a:spcAft>
                <a:spcPts val="0"/>
              </a:spcAft>
            </a:pPr>
            <a:r>
              <a:rPr lang="en-US" sz="1100" spc="-10" dirty="0">
                <a:effectLst/>
                <a:latin typeface="Arial" panose="020B0604020202020204" pitchFamily="34" charset="0"/>
                <a:ea typeface="Calibri" panose="020F0502020204030204" pitchFamily="34" charset="0"/>
                <a:cs typeface="Arial" panose="020B0604020202020204" pitchFamily="34" charset="0"/>
              </a:rPr>
              <a:t>   On 17 Mar 2025, Army Emergency Relief (AER) launched a new online</a:t>
            </a:r>
            <a:r>
              <a:rPr lang="en-US" sz="1100" b="1" spc="-10" dirty="0">
                <a:effectLst/>
                <a:latin typeface="Arial" panose="020B0604020202020204" pitchFamily="34" charset="0"/>
                <a:ea typeface="Calibri" panose="020F0502020204030204" pitchFamily="34" charset="0"/>
                <a:cs typeface="Arial" panose="020B0604020202020204" pitchFamily="34" charset="0"/>
              </a:rPr>
              <a:t> AER Portal </a:t>
            </a:r>
            <a:r>
              <a:rPr lang="en-US" sz="1100" spc="-10" dirty="0">
                <a:effectLst/>
                <a:latin typeface="Arial" panose="020B0604020202020204" pitchFamily="34" charset="0"/>
                <a:ea typeface="Calibri" panose="020F0502020204030204" pitchFamily="34" charset="0"/>
                <a:cs typeface="Arial" panose="020B0604020202020204" pitchFamily="34" charset="0"/>
              </a:rPr>
              <a:t>for eligible recipients to use when seeking AER assistance.  The Soldier’s unit leadership is still integral to the overall process, and Soldiers should discuss their needs and application with their </a:t>
            </a:r>
            <a:r>
              <a:rPr lang="en-US" sz="1100" spc="-10" dirty="0">
                <a:latin typeface="Arial" panose="020B0604020202020204" pitchFamily="34" charset="0"/>
                <a:ea typeface="Calibri" panose="020F0502020204030204" pitchFamily="34" charset="0"/>
                <a:cs typeface="Arial" panose="020B0604020202020204" pitchFamily="34" charset="0"/>
              </a:rPr>
              <a:t>company/ battery/troop First Sergeant and Commander</a:t>
            </a:r>
            <a:r>
              <a:rPr lang="en-US" sz="1100" spc="-10" dirty="0">
                <a:effectLst/>
                <a:latin typeface="Arial" panose="020B0604020202020204" pitchFamily="34" charset="0"/>
                <a:ea typeface="Calibri" panose="020F0502020204030204" pitchFamily="34" charset="0"/>
                <a:cs typeface="Arial" panose="020B0604020202020204" pitchFamily="34" charset="0"/>
              </a:rPr>
              <a:t>.  If a Soldier cannot use the portal, they can </a:t>
            </a:r>
            <a:r>
              <a:rPr lang="en-US" sz="1100" spc="-10" dirty="0">
                <a:latin typeface="Arial" panose="020B0604020202020204" pitchFamily="34" charset="0"/>
                <a:ea typeface="Calibri" panose="020F0502020204030204" pitchFamily="34" charset="0"/>
                <a:cs typeface="Arial" panose="020B0604020202020204" pitchFamily="34" charset="0"/>
              </a:rPr>
              <a:t>still </a:t>
            </a:r>
            <a:r>
              <a:rPr lang="en-US" sz="1100" spc="-10" dirty="0">
                <a:effectLst/>
                <a:latin typeface="Arial" panose="020B0604020202020204" pitchFamily="34" charset="0"/>
                <a:ea typeface="Calibri" panose="020F0502020204030204" pitchFamily="34" charset="0"/>
                <a:cs typeface="Arial" panose="020B0604020202020204" pitchFamily="34" charset="0"/>
              </a:rPr>
              <a:t>use the traditional method by </a:t>
            </a:r>
            <a:r>
              <a:rPr lang="en-US" sz="1100" spc="-10" dirty="0">
                <a:latin typeface="Arial" panose="020B0604020202020204" pitchFamily="34" charset="0"/>
                <a:ea typeface="Calibri" panose="020F0502020204030204" pitchFamily="34" charset="0"/>
                <a:cs typeface="Arial" panose="020B0604020202020204" pitchFamily="34" charset="0"/>
              </a:rPr>
              <a:t>going directly to their unit leaders to get started.  Deployed Soldiers’ spouses should contact the unit’s rear detachment or local AER office.  Eligible Family members outside a 50-mile radius of an Army installation should contact the American Red Cross at 877-272-7337 for assistance.</a:t>
            </a:r>
          </a:p>
          <a:p>
            <a:pPr marL="0" marR="0">
              <a:spcBef>
                <a:spcPts val="0"/>
              </a:spcBef>
              <a:spcAft>
                <a:spcPts val="0"/>
              </a:spcAft>
            </a:pPr>
            <a:endParaRPr lang="en-US" sz="500" spc="-10" dirty="0">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100" spc="-10" dirty="0">
                <a:effectLst/>
                <a:latin typeface="Arial" panose="020B0604020202020204" pitchFamily="34" charset="0"/>
                <a:ea typeface="Calibri" panose="020F0502020204030204" pitchFamily="34" charset="0"/>
                <a:cs typeface="Arial" panose="020B0604020202020204" pitchFamily="34" charset="0"/>
              </a:rPr>
              <a:t>   AER is prepared to provide financial aid to selected ranks of active-duty Soldiers, their Families, and other eligible recipients (see the box below).  </a:t>
            </a:r>
            <a:r>
              <a:rPr lang="en-US" sz="1100" spc="-10" dirty="0">
                <a:latin typeface="Arial" panose="020B0604020202020204" pitchFamily="34" charset="0"/>
                <a:ea typeface="Calibri" panose="020F0502020204030204" pitchFamily="34" charset="0"/>
                <a:cs typeface="Arial" panose="020B0604020202020204" pitchFamily="34" charset="0"/>
              </a:rPr>
              <a:t>Assistance depends on Soldiers’ needs and repayment of these loans will be made through payroll allotments.  As the official nonprofit of the U.S. Army, AER assists more than 30,000 Soldiers and Army Families annually and supports well-being by alleviating financial stress and promoting economic stability.  As shown on the portal, AER is all about ‘Helping the Army Take Care of Its Own’ and is committed to Army Families.</a:t>
            </a:r>
          </a:p>
        </p:txBody>
      </p:sp>
      <p:sp>
        <p:nvSpPr>
          <p:cNvPr id="6" name="TextBox 5">
            <a:extLst>
              <a:ext uri="{FF2B5EF4-FFF2-40B4-BE49-F238E27FC236}">
                <a16:creationId xmlns:a16="http://schemas.microsoft.com/office/drawing/2014/main" id="{3130352B-ADC9-E6FC-23B6-DC69115F299F}"/>
              </a:ext>
            </a:extLst>
          </p:cNvPr>
          <p:cNvSpPr txBox="1"/>
          <p:nvPr/>
        </p:nvSpPr>
        <p:spPr>
          <a:xfrm>
            <a:off x="6020464" y="4419600"/>
            <a:ext cx="1219200" cy="646331"/>
          </a:xfrm>
          <a:prstGeom prst="rect">
            <a:avLst/>
          </a:prstGeom>
          <a:noFill/>
          <a:ln>
            <a:solidFill>
              <a:srgbClr val="FF0000"/>
            </a:solidFill>
          </a:ln>
        </p:spPr>
        <p:txBody>
          <a:bodyPr wrap="square" rtlCol="0">
            <a:spAutoFit/>
          </a:bodyPr>
          <a:lstStyle/>
          <a:p>
            <a:pPr algn="ctr"/>
            <a:r>
              <a:rPr lang="en-US" dirty="0">
                <a:solidFill>
                  <a:srgbClr val="FF0000"/>
                </a:solidFill>
              </a:rPr>
              <a:t>Your unit patch here</a:t>
            </a:r>
          </a:p>
        </p:txBody>
      </p:sp>
      <p:pic>
        <p:nvPicPr>
          <p:cNvPr id="22" name="Picture 21" descr="A picture containing text&#10;&#10;AI-generated content may be incorrect.">
            <a:extLst>
              <a:ext uri="{FF2B5EF4-FFF2-40B4-BE49-F238E27FC236}">
                <a16:creationId xmlns:a16="http://schemas.microsoft.com/office/drawing/2014/main" id="{1C5A7365-888C-CE0A-EF5E-EB6325E76AE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4800" y="8250330"/>
            <a:ext cx="1656710" cy="1655670"/>
          </a:xfrm>
          <a:prstGeom prst="rect">
            <a:avLst/>
          </a:prstGeom>
        </p:spPr>
      </p:pic>
      <p:sp>
        <p:nvSpPr>
          <p:cNvPr id="25" name="TextBox 24">
            <a:extLst>
              <a:ext uri="{FF2B5EF4-FFF2-40B4-BE49-F238E27FC236}">
                <a16:creationId xmlns:a16="http://schemas.microsoft.com/office/drawing/2014/main" id="{6523C152-5BA5-1DCE-B5A5-B4F440FC1A21}"/>
              </a:ext>
            </a:extLst>
          </p:cNvPr>
          <p:cNvSpPr txBox="1"/>
          <p:nvPr/>
        </p:nvSpPr>
        <p:spPr>
          <a:xfrm>
            <a:off x="5706950" y="3200400"/>
            <a:ext cx="1846228" cy="600164"/>
          </a:xfrm>
          <a:prstGeom prst="rect">
            <a:avLst/>
          </a:prstGeom>
          <a:solidFill>
            <a:srgbClr val="FFD530"/>
          </a:solidFill>
          <a:ln w="12700">
            <a:solidFill>
              <a:schemeClr val="tx1"/>
            </a:solidFill>
          </a:ln>
          <a:effectLst/>
        </p:spPr>
        <p:txBody>
          <a:bodyPr wrap="square" rtlCol="0" anchor="ctr">
            <a:spAutoFit/>
          </a:bodyPr>
          <a:lstStyle/>
          <a:p>
            <a:pPr algn="ctr"/>
            <a:r>
              <a:rPr lang="en-US" sz="1100" b="1" u="sng" dirty="0">
                <a:latin typeface="Arial" panose="020B0604020202020204" pitchFamily="34" charset="0"/>
                <a:cs typeface="Arial" panose="020B0604020202020204" pitchFamily="34" charset="0"/>
              </a:rPr>
              <a:t>AER on the socials</a:t>
            </a:r>
            <a:br>
              <a:rPr lang="en-US" sz="1100" b="1" u="sng"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Facebook, Instagram, YouTube, LinkedIn, Reddit</a:t>
            </a:r>
          </a:p>
        </p:txBody>
      </p:sp>
      <p:sp>
        <p:nvSpPr>
          <p:cNvPr id="11" name="TextBox 10">
            <a:extLst>
              <a:ext uri="{FF2B5EF4-FFF2-40B4-BE49-F238E27FC236}">
                <a16:creationId xmlns:a16="http://schemas.microsoft.com/office/drawing/2014/main" id="{1D094CE4-F4D7-B380-C209-E08631847CF7}"/>
              </a:ext>
            </a:extLst>
          </p:cNvPr>
          <p:cNvSpPr txBox="1"/>
          <p:nvPr/>
        </p:nvSpPr>
        <p:spPr>
          <a:xfrm>
            <a:off x="2034051" y="8250330"/>
            <a:ext cx="3604749" cy="1661993"/>
          </a:xfrm>
          <a:prstGeom prst="rect">
            <a:avLst/>
          </a:prstGeom>
          <a:solidFill>
            <a:srgbClr val="FFD530"/>
          </a:solidFill>
          <a:ln w="12700">
            <a:solidFill>
              <a:schemeClr val="tx1"/>
            </a:solidFill>
          </a:ln>
          <a:effectLst/>
        </p:spPr>
        <p:txBody>
          <a:bodyPr wrap="square" rtlCol="0" anchor="ctr">
            <a:spAutoFit/>
          </a:bodyPr>
          <a:lstStyle/>
          <a:p>
            <a:pPr algn="ctr"/>
            <a:r>
              <a:rPr lang="en-US" sz="1050" b="1" u="sng" dirty="0">
                <a:latin typeface="Arial" panose="020B0604020202020204" pitchFamily="34" charset="0"/>
                <a:cs typeface="Arial" panose="020B0604020202020204" pitchFamily="34" charset="0"/>
              </a:rPr>
              <a:t>Who’s eligible for AER assistance?</a:t>
            </a:r>
          </a:p>
          <a:p>
            <a:pPr algn="ctr"/>
            <a:r>
              <a:rPr lang="en-US" sz="1050" i="1" dirty="0">
                <a:latin typeface="Arial" panose="020B0604020202020204" pitchFamily="34" charset="0"/>
                <a:cs typeface="Arial" panose="020B0604020202020204" pitchFamily="34" charset="0"/>
              </a:rPr>
              <a:t>See AR 930-4, para 2-1a-d.  </a:t>
            </a:r>
          </a:p>
          <a:p>
            <a:pPr marL="171450" indent="-171450">
              <a:buFontTx/>
              <a:buChar char="-"/>
              <a:tabLst>
                <a:tab pos="112713" algn="l"/>
              </a:tabLst>
            </a:pPr>
            <a:r>
              <a:rPr lang="en-US" sz="1050" dirty="0">
                <a:latin typeface="Arial" panose="020B0604020202020204" pitchFamily="34" charset="0"/>
                <a:cs typeface="Arial" panose="020B0604020202020204" pitchFamily="34" charset="0"/>
              </a:rPr>
              <a:t>Active Duty Soldiers and eligible Family members</a:t>
            </a:r>
          </a:p>
          <a:p>
            <a:pPr marL="171450" indent="-171450">
              <a:buFontTx/>
              <a:buChar char="-"/>
              <a:tabLst>
                <a:tab pos="112713" algn="l"/>
              </a:tabLst>
            </a:pPr>
            <a:endParaRPr lang="en-US" sz="600" dirty="0">
              <a:latin typeface="Arial" panose="020B0604020202020204" pitchFamily="34" charset="0"/>
              <a:cs typeface="Arial" panose="020B0604020202020204" pitchFamily="34" charset="0"/>
            </a:endParaRPr>
          </a:p>
          <a:p>
            <a:pPr marL="171450" indent="-171450">
              <a:buFontTx/>
              <a:buChar char="-"/>
              <a:tabLst>
                <a:tab pos="112713" algn="l"/>
              </a:tabLst>
            </a:pPr>
            <a:r>
              <a:rPr lang="en-US" sz="1050" dirty="0">
                <a:latin typeface="Arial" panose="020B0604020202020204" pitchFamily="34" charset="0"/>
                <a:cs typeface="Arial" panose="020B0604020202020204" pitchFamily="34" charset="0"/>
              </a:rPr>
              <a:t>ARNG &amp; USAR Soldiers on Title 10 orders for more than 30 consecutive days and eligible Family members</a:t>
            </a:r>
          </a:p>
          <a:p>
            <a:pPr marL="171450" indent="-171450">
              <a:buFontTx/>
              <a:buChar char="-"/>
              <a:tabLst>
                <a:tab pos="112713" algn="l"/>
              </a:tabLst>
            </a:pPr>
            <a:endParaRPr lang="en-US" sz="600" dirty="0">
              <a:latin typeface="Arial" panose="020B0604020202020204" pitchFamily="34" charset="0"/>
              <a:cs typeface="Arial" panose="020B0604020202020204" pitchFamily="34" charset="0"/>
            </a:endParaRPr>
          </a:p>
          <a:p>
            <a:pPr marL="171450" indent="-171450">
              <a:buFontTx/>
              <a:buChar char="-"/>
            </a:pPr>
            <a:r>
              <a:rPr lang="en-US" sz="1050" dirty="0">
                <a:latin typeface="Arial" panose="020B0604020202020204" pitchFamily="34" charset="0"/>
                <a:cs typeface="Arial" panose="020B0604020202020204" pitchFamily="34" charset="0"/>
              </a:rPr>
              <a:t>Retired Soldiers and eligible Family members</a:t>
            </a:r>
          </a:p>
          <a:p>
            <a:pPr marL="171450" indent="-171450">
              <a:buFontTx/>
              <a:buChar char="-"/>
            </a:pPr>
            <a:endParaRPr lang="en-US" sz="600" dirty="0">
              <a:latin typeface="Arial" panose="020B0604020202020204" pitchFamily="34" charset="0"/>
              <a:cs typeface="Arial" panose="020B0604020202020204" pitchFamily="34" charset="0"/>
            </a:endParaRPr>
          </a:p>
          <a:p>
            <a:pPr>
              <a:tabLst>
                <a:tab pos="174625" algn="l"/>
              </a:tabLst>
            </a:pPr>
            <a:r>
              <a:rPr lang="en-US" sz="1050" dirty="0">
                <a:latin typeface="Arial" panose="020B0604020202020204" pitchFamily="34" charset="0"/>
                <a:cs typeface="Arial" panose="020B0604020202020204" pitchFamily="34" charset="0"/>
              </a:rPr>
              <a:t>-   Surviving spouses and children of eligible Soldiers who 	died on Active Duty or after retirement.</a:t>
            </a:r>
          </a:p>
        </p:txBody>
      </p:sp>
      <p:sp>
        <p:nvSpPr>
          <p:cNvPr id="5" name="TextBox 4">
            <a:extLst>
              <a:ext uri="{FF2B5EF4-FFF2-40B4-BE49-F238E27FC236}">
                <a16:creationId xmlns:a16="http://schemas.microsoft.com/office/drawing/2014/main" id="{8E8CC63F-FB93-80EA-C20B-A99A28BA860F}"/>
              </a:ext>
            </a:extLst>
          </p:cNvPr>
          <p:cNvSpPr txBox="1"/>
          <p:nvPr/>
        </p:nvSpPr>
        <p:spPr>
          <a:xfrm>
            <a:off x="5710395" y="2819400"/>
            <a:ext cx="1839339" cy="369332"/>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AER portal</a:t>
            </a:r>
          </a:p>
        </p:txBody>
      </p:sp>
      <p:sp>
        <p:nvSpPr>
          <p:cNvPr id="13" name="Freeform 8">
            <a:extLst>
              <a:ext uri="{FF2B5EF4-FFF2-40B4-BE49-F238E27FC236}">
                <a16:creationId xmlns:a16="http://schemas.microsoft.com/office/drawing/2014/main" id="{B777EBFC-9C7D-2F12-78CF-7D9B99808C9E}"/>
              </a:ext>
            </a:extLst>
          </p:cNvPr>
          <p:cNvSpPr/>
          <p:nvPr/>
        </p:nvSpPr>
        <p:spPr>
          <a:xfrm>
            <a:off x="5713839" y="6629400"/>
            <a:ext cx="1846228" cy="3276600"/>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a:lstStyle/>
          <a:p>
            <a:endParaRPr lang="en-US" dirty="0"/>
          </a:p>
        </p:txBody>
      </p:sp>
      <p:sp>
        <p:nvSpPr>
          <p:cNvPr id="17" name="TextBox 23">
            <a:extLst>
              <a:ext uri="{FF2B5EF4-FFF2-40B4-BE49-F238E27FC236}">
                <a16:creationId xmlns:a16="http://schemas.microsoft.com/office/drawing/2014/main" id="{A57BB78D-D64D-D3DA-381E-0B8C885873D1}"/>
              </a:ext>
            </a:extLst>
          </p:cNvPr>
          <p:cNvSpPr txBox="1"/>
          <p:nvPr/>
        </p:nvSpPr>
        <p:spPr>
          <a:xfrm>
            <a:off x="5715353" y="6750040"/>
            <a:ext cx="1844714" cy="1708160"/>
          </a:xfrm>
          <a:prstGeom prst="rect">
            <a:avLst/>
          </a:prstGeom>
        </p:spPr>
        <p:txBody>
          <a:bodyPr wrap="square" lIns="0" tIns="0" rIns="0" bIns="0" rtlCol="0" anchor="t">
            <a:spAutoFit/>
          </a:bodyPr>
          <a:lstStyle/>
          <a:p>
            <a:pPr algn="ctr"/>
            <a:r>
              <a:rPr lang="en-US" sz="1000" b="1" u="sng" dirty="0">
                <a:latin typeface="Arial" panose="020B0604020202020204" pitchFamily="34" charset="0"/>
                <a:cs typeface="Arial" panose="020B0604020202020204" pitchFamily="34" charset="0"/>
              </a:rPr>
              <a:t>Commanding General</a:t>
            </a:r>
          </a:p>
          <a:p>
            <a:pPr algn="ctr"/>
            <a:r>
              <a:rPr lang="en-US" sz="1000" b="1" dirty="0">
                <a:solidFill>
                  <a:srgbClr val="FF0000"/>
                </a:solidFill>
                <a:latin typeface="Arial" panose="020B0604020202020204" pitchFamily="34" charset="0"/>
                <a:cs typeface="Arial" panose="020B0604020202020204" pitchFamily="34" charset="0"/>
              </a:rPr>
              <a:t>XXX XXX XXX </a:t>
            </a:r>
          </a:p>
          <a:p>
            <a:pPr algn="ctr"/>
            <a:endParaRPr lang="en-US" sz="1000" b="1" u="sng" dirty="0">
              <a:latin typeface="Arial" panose="020B0604020202020204" pitchFamily="34" charset="0"/>
              <a:cs typeface="Arial" panose="020B0604020202020204" pitchFamily="34" charset="0"/>
            </a:endParaRPr>
          </a:p>
          <a:p>
            <a:pPr algn="ctr"/>
            <a:r>
              <a:rPr lang="en-US" sz="1000" b="1" u="sng" dirty="0">
                <a:latin typeface="Arial" panose="020B0604020202020204" pitchFamily="34" charset="0"/>
                <a:cs typeface="Arial" panose="020B0604020202020204" pitchFamily="34" charset="0"/>
              </a:rPr>
              <a:t>Command Sergeant Major</a:t>
            </a:r>
          </a:p>
          <a:p>
            <a:pPr algn="ctr"/>
            <a:r>
              <a:rPr lang="en-US" sz="1000" b="1" dirty="0">
                <a:solidFill>
                  <a:srgbClr val="FF0000"/>
                </a:solidFill>
                <a:latin typeface="Arial" panose="020B0604020202020204" pitchFamily="34" charset="0"/>
                <a:cs typeface="Arial" panose="020B0604020202020204" pitchFamily="34" charset="0"/>
              </a:rPr>
              <a:t>XXX XXX XXX </a:t>
            </a:r>
          </a:p>
          <a:p>
            <a:pPr algn="ctr"/>
            <a:endParaRPr lang="en-US" sz="1000" b="1" u="sng" dirty="0">
              <a:latin typeface="Arial" panose="020B0604020202020204" pitchFamily="34" charset="0"/>
              <a:cs typeface="Arial" panose="020B0604020202020204" pitchFamily="34" charset="0"/>
            </a:endParaRPr>
          </a:p>
          <a:p>
            <a:pPr algn="ctr"/>
            <a:r>
              <a:rPr lang="en-US" sz="1000" b="1" u="sng" dirty="0">
                <a:latin typeface="Arial" panose="020B0604020202020204" pitchFamily="34" charset="0"/>
                <a:cs typeface="Arial" panose="020B0604020202020204" pitchFamily="34" charset="0"/>
              </a:rPr>
              <a:t>Command Inspector General</a:t>
            </a:r>
          </a:p>
          <a:p>
            <a:pPr algn="ctr"/>
            <a:r>
              <a:rPr lang="en-US" sz="1100" b="1" dirty="0">
                <a:solidFill>
                  <a:srgbClr val="FF0000"/>
                </a:solidFill>
                <a:latin typeface="Arial" panose="020B0604020202020204" pitchFamily="34" charset="0"/>
                <a:cs typeface="Arial" panose="020B0604020202020204" pitchFamily="34" charset="0"/>
              </a:rPr>
              <a:t>xxxxxxxxx</a:t>
            </a:r>
          </a:p>
          <a:p>
            <a:pPr algn="ctr"/>
            <a:endParaRPr lang="en-US" sz="1000" b="1" dirty="0">
              <a:latin typeface="Arial" panose="020B0604020202020204" pitchFamily="34" charset="0"/>
              <a:cs typeface="Arial" panose="020B0604020202020204" pitchFamily="34" charset="0"/>
            </a:endParaRPr>
          </a:p>
          <a:p>
            <a:pPr algn="ctr"/>
            <a:r>
              <a:rPr lang="en-US" sz="1000" b="1" dirty="0">
                <a:solidFill>
                  <a:srgbClr val="FF0000"/>
                </a:solidFill>
                <a:latin typeface="Arial" panose="020B0604020202020204" pitchFamily="34" charset="0"/>
                <a:cs typeface="Arial" panose="020B0604020202020204" pitchFamily="34" charset="0"/>
              </a:rPr>
              <a:t>IG Office location and </a:t>
            </a:r>
            <a:br>
              <a:rPr lang="en-US" sz="1000" b="1" dirty="0">
                <a:solidFill>
                  <a:srgbClr val="FF0000"/>
                </a:solidFill>
                <a:latin typeface="Arial" panose="020B0604020202020204" pitchFamily="34" charset="0"/>
                <a:cs typeface="Arial" panose="020B0604020202020204" pitchFamily="34" charset="0"/>
              </a:rPr>
            </a:br>
            <a:r>
              <a:rPr lang="en-US" sz="1000" b="1" dirty="0">
                <a:solidFill>
                  <a:srgbClr val="FF0000"/>
                </a:solidFill>
                <a:latin typeface="Arial" panose="020B0604020202020204" pitchFamily="34" charset="0"/>
                <a:cs typeface="Arial" panose="020B0604020202020204" pitchFamily="34" charset="0"/>
              </a:rPr>
              <a:t>phone number</a:t>
            </a:r>
            <a:endParaRPr lang="en-US" sz="1100" b="1" dirty="0">
              <a:solidFill>
                <a:srgbClr val="FF0000"/>
              </a:solidFill>
              <a:latin typeface="Arial" panose="020B0604020202020204" pitchFamily="34" charset="0"/>
              <a:cs typeface="Arial" panose="020B0604020202020204" pitchFamily="34" charset="0"/>
            </a:endParaRPr>
          </a:p>
        </p:txBody>
      </p:sp>
      <p:pic>
        <p:nvPicPr>
          <p:cNvPr id="21" name="Picture 17">
            <a:extLst>
              <a:ext uri="{FF2B5EF4-FFF2-40B4-BE49-F238E27FC236}">
                <a16:creationId xmlns:a16="http://schemas.microsoft.com/office/drawing/2014/main" id="{9E57A2A7-330D-C07E-5F1A-52F516025B35}"/>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6031222" y="8543564"/>
            <a:ext cx="1211463" cy="1210036"/>
          </a:xfrm>
          <a:prstGeom prst="rect">
            <a:avLst/>
          </a:prstGeom>
        </p:spPr>
      </p:pic>
      <p:sp>
        <p:nvSpPr>
          <p:cNvPr id="24" name="TextBox 23">
            <a:extLst>
              <a:ext uri="{FF2B5EF4-FFF2-40B4-BE49-F238E27FC236}">
                <a16:creationId xmlns:a16="http://schemas.microsoft.com/office/drawing/2014/main" id="{A7DA6AFB-3624-D3E0-167C-00373B4E248E}"/>
              </a:ext>
            </a:extLst>
          </p:cNvPr>
          <p:cNvSpPr txBox="1"/>
          <p:nvPr/>
        </p:nvSpPr>
        <p:spPr>
          <a:xfrm>
            <a:off x="6201904" y="9677400"/>
            <a:ext cx="923651" cy="261610"/>
          </a:xfrm>
          <a:prstGeom prst="rect">
            <a:avLst/>
          </a:prstGeom>
          <a:noFill/>
        </p:spPr>
        <p:txBody>
          <a:bodyPr wrap="none" rtlCol="0">
            <a:spAutoFit/>
          </a:bodyPr>
          <a:lstStyle/>
          <a:p>
            <a:r>
              <a:rPr lang="en-US" sz="1100" b="1" cap="small" dirty="0">
                <a:latin typeface="G.I. 750" pitchFamily="50" charset="0"/>
                <a:cs typeface="Arial" panose="020B0604020202020204" pitchFamily="34" charset="0"/>
              </a:rPr>
              <a:t>ig.army.mil</a:t>
            </a:r>
          </a:p>
        </p:txBody>
      </p:sp>
      <p:pic>
        <p:nvPicPr>
          <p:cNvPr id="23" name="Picture 22" descr="Qr code&#10;&#10;AI-generated content may be incorrect.">
            <a:extLst>
              <a:ext uri="{FF2B5EF4-FFF2-40B4-BE49-F238E27FC236}">
                <a16:creationId xmlns:a16="http://schemas.microsoft.com/office/drawing/2014/main" id="{48E30957-ABA0-1665-808F-6ABCEDDA09F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073780" y="1777635"/>
            <a:ext cx="1112568" cy="108878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ForSignature xmlns="a686c01d-9b03-4e21-a79d-80911fbbfba7">false</ForSignature>
    <_dlc_DocId xmlns="ee8c200f-5b40-4309-82ff-5af4db5b0849">GEARS-536684992-1376938</_dlc_DocId>
    <_dlc_DocIdUrl xmlns="ee8c200f-5b40-4309-82ff-5af4db5b0849">
      <Url>https://army.deps.mil/netcom/sites/GEARS/Live/_layouts/15/DocIdRedir.aspx?ID=GEARS-536684992-1376938</Url>
      <Description>GEARS-536684992-1376938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7794D7ACBF31B46B052BF8A31EE8793" ma:contentTypeVersion="10" ma:contentTypeDescription="Create a new document." ma:contentTypeScope="" ma:versionID="77e165e637fc311b2e502856f301ed40">
  <xsd:schema xmlns:xsd="http://www.w3.org/2001/XMLSchema" xmlns:xs="http://www.w3.org/2001/XMLSchema" xmlns:p="http://schemas.microsoft.com/office/2006/metadata/properties" xmlns:ns2="ee8c200f-5b40-4309-82ff-5af4db5b0849" xmlns:ns3="a686c01d-9b03-4e21-a79d-80911fbbfba7" xmlns:ns4="http://schemas.microsoft.com/sharepoint/v4" targetNamespace="http://schemas.microsoft.com/office/2006/metadata/properties" ma:root="true" ma:fieldsID="7bd16d567848d38cc936a084c0d9c9ea" ns2:_="" ns3:_="" ns4:_="">
    <xsd:import namespace="ee8c200f-5b40-4309-82ff-5af4db5b0849"/>
    <xsd:import namespace="a686c01d-9b03-4e21-a79d-80911fbbfba7"/>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4:IconOverla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86c01d-9b03-4e21-a79d-80911fbbfba7"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10E8D4-3DB3-420F-BE0C-AC27032FC5D5}">
  <ds:schemaRefs>
    <ds:schemaRef ds:uri="http://schemas.microsoft.com/sharepoint/v3/contenttype/forms"/>
  </ds:schemaRefs>
</ds:datastoreItem>
</file>

<file path=customXml/itemProps2.xml><?xml version="1.0" encoding="utf-8"?>
<ds:datastoreItem xmlns:ds="http://schemas.openxmlformats.org/officeDocument/2006/customXml" ds:itemID="{939EC3EA-AEB4-40FD-804B-4CC736E7884E}">
  <ds:schemaRefs>
    <ds:schemaRef ds:uri="http://schemas.openxmlformats.org/package/2006/metadata/core-properties"/>
    <ds:schemaRef ds:uri="http://purl.org/dc/dcmitype/"/>
    <ds:schemaRef ds:uri="http://purl.org/dc/terms/"/>
    <ds:schemaRef ds:uri="http://schemas.microsoft.com/office/2006/documentManagement/types"/>
    <ds:schemaRef ds:uri="http://www.w3.org/XML/1998/namespace"/>
    <ds:schemaRef ds:uri="http://schemas.microsoft.com/office/2006/metadata/properties"/>
    <ds:schemaRef ds:uri="a686c01d-9b03-4e21-a79d-80911fbbfba7"/>
    <ds:schemaRef ds:uri="http://purl.org/dc/elements/1.1/"/>
    <ds:schemaRef ds:uri="http://schemas.microsoft.com/office/infopath/2007/PartnerControls"/>
    <ds:schemaRef ds:uri="http://schemas.microsoft.com/sharepoint/v4"/>
    <ds:schemaRef ds:uri="ee8c200f-5b40-4309-82ff-5af4db5b0849"/>
  </ds:schemaRefs>
</ds:datastoreItem>
</file>

<file path=customXml/itemProps3.xml><?xml version="1.0" encoding="utf-8"?>
<ds:datastoreItem xmlns:ds="http://schemas.openxmlformats.org/officeDocument/2006/customXml" ds:itemID="{DCD6F562-A4B2-4215-A5FB-85C38731A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a686c01d-9b03-4e21-a79d-80911fbbfba7"/>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EE50C88-4FD1-49B6-8D77-1EE3B7E7404B}">
  <ds:schemaRefs>
    <ds:schemaRef ds:uri="http://schemas.microsoft.com/sharepoint/events"/>
  </ds:schemaRefs>
</ds:datastoreItem>
</file>

<file path=docMetadata/LabelInfo.xml><?xml version="1.0" encoding="utf-8"?>
<clbl:labelList xmlns:clbl="http://schemas.microsoft.com/office/2020/mipLabelMetadata">
  <clbl:label id="{554eecc5-e26c-4620-b240-5a8bb326c33d}" enabled="1" method="Privileged" siteId="{fae6d70f-954b-4811-92b6-0530d6f84c43}" contentBits="0" removed="0"/>
</clbl:labelList>
</file>

<file path=docProps/app.xml><?xml version="1.0" encoding="utf-8"?>
<Properties xmlns="http://schemas.openxmlformats.org/officeDocument/2006/extended-properties" xmlns:vt="http://schemas.openxmlformats.org/officeDocument/2006/docPropsVTypes">
  <TotalTime>4737</TotalTime>
  <Words>565</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G.I. 750</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White Photography Sectioned Newsletter Page A4 Design</dc:title>
  <dc:creator>Chassin, Dorie R CIV HQDA DAIG</dc:creator>
  <cp:lastModifiedBy>Ruyle, Thomas M CIV USARMY HQDA OTIG (USA)</cp:lastModifiedBy>
  <cp:revision>102</cp:revision>
  <cp:lastPrinted>2025-03-11T16:00:26Z</cp:lastPrinted>
  <dcterms:created xsi:type="dcterms:W3CDTF">2006-08-16T00:00:00Z</dcterms:created>
  <dcterms:modified xsi:type="dcterms:W3CDTF">2025-03-26T12:05:20Z</dcterms:modified>
  <dc:identifier>DAFbUSDdRHE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0x010100D7794D7ACBF31B46B052BF8A31EE8793</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55e54503-fbba-47e3-9b77-d34ee61d7e6d</vt:lpwstr>
  </property>
  <property fmtid="{D5CDD505-2E9C-101B-9397-08002B2CF9AE}" pid="6" name="TitusGUID">
    <vt:lpwstr>3d898513-948d-4fc1-8594-fee49e099fee</vt:lpwstr>
  </property>
  <property fmtid="{D5CDD505-2E9C-101B-9397-08002B2CF9AE}" pid="7" name="Classification">
    <vt:lpwstr>NO CLASSIFICATION REQUIRED</vt:lpwstr>
  </property>
</Properties>
</file>